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  <p:sldMasterId id="2147483769" r:id="rId5"/>
  </p:sldMasterIdLst>
  <p:notesMasterIdLst>
    <p:notesMasterId r:id="rId39"/>
  </p:notesMasterIdLst>
  <p:handoutMasterIdLst>
    <p:handoutMasterId r:id="rId40"/>
  </p:handoutMasterIdLst>
  <p:sldIdLst>
    <p:sldId id="349" r:id="rId6"/>
    <p:sldId id="351" r:id="rId7"/>
    <p:sldId id="389" r:id="rId8"/>
    <p:sldId id="411" r:id="rId9"/>
    <p:sldId id="357" r:id="rId10"/>
    <p:sldId id="348" r:id="rId11"/>
    <p:sldId id="345" r:id="rId12"/>
    <p:sldId id="413" r:id="rId13"/>
    <p:sldId id="407" r:id="rId14"/>
    <p:sldId id="263" r:id="rId15"/>
    <p:sldId id="264" r:id="rId16"/>
    <p:sldId id="382" r:id="rId17"/>
    <p:sldId id="301" r:id="rId18"/>
    <p:sldId id="330" r:id="rId19"/>
    <p:sldId id="322" r:id="rId20"/>
    <p:sldId id="397" r:id="rId21"/>
    <p:sldId id="398" r:id="rId22"/>
    <p:sldId id="272" r:id="rId23"/>
    <p:sldId id="344" r:id="rId24"/>
    <p:sldId id="367" r:id="rId25"/>
    <p:sldId id="383" r:id="rId26"/>
    <p:sldId id="384" r:id="rId27"/>
    <p:sldId id="401" r:id="rId28"/>
    <p:sldId id="321" r:id="rId29"/>
    <p:sldId id="320" r:id="rId30"/>
    <p:sldId id="372" r:id="rId31"/>
    <p:sldId id="403" r:id="rId32"/>
    <p:sldId id="421" r:id="rId33"/>
    <p:sldId id="297" r:id="rId34"/>
    <p:sldId id="422" r:id="rId35"/>
    <p:sldId id="379" r:id="rId36"/>
    <p:sldId id="390" r:id="rId37"/>
    <p:sldId id="39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D7"/>
    <a:srgbClr val="374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620" autoAdjust="0"/>
    <p:restoredTop sz="83455" autoAdjust="0"/>
  </p:normalViewPr>
  <p:slideViewPr>
    <p:cSldViewPr>
      <p:cViewPr varScale="1">
        <p:scale>
          <a:sx n="97" d="100"/>
          <a:sy n="97" d="100"/>
        </p:scale>
        <p:origin x="-20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372" cy="457358"/>
          </a:xfrm>
          <a:prstGeom prst="rect">
            <a:avLst/>
          </a:prstGeom>
        </p:spPr>
        <p:txBody>
          <a:bodyPr vert="horz" lIns="90260" tIns="45130" rIns="90260" bIns="4513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66" y="0"/>
            <a:ext cx="2972372" cy="457358"/>
          </a:xfrm>
          <a:prstGeom prst="rect">
            <a:avLst/>
          </a:prstGeom>
        </p:spPr>
        <p:txBody>
          <a:bodyPr vert="horz" lIns="90260" tIns="45130" rIns="90260" bIns="45130" rtlCol="0"/>
          <a:lstStyle>
            <a:lvl1pPr algn="r">
              <a:defRPr sz="1200"/>
            </a:lvl1pPr>
          </a:lstStyle>
          <a:p>
            <a:fld id="{79E21479-1651-4E23-A36F-A5C59809C210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071"/>
            <a:ext cx="2972372" cy="457358"/>
          </a:xfrm>
          <a:prstGeom prst="rect">
            <a:avLst/>
          </a:prstGeom>
        </p:spPr>
        <p:txBody>
          <a:bodyPr vert="horz" lIns="90260" tIns="45130" rIns="90260" bIns="4513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66" y="8685071"/>
            <a:ext cx="2972372" cy="457358"/>
          </a:xfrm>
          <a:prstGeom prst="rect">
            <a:avLst/>
          </a:prstGeom>
        </p:spPr>
        <p:txBody>
          <a:bodyPr vert="horz" lIns="90260" tIns="45130" rIns="90260" bIns="45130" rtlCol="0" anchor="b"/>
          <a:lstStyle>
            <a:lvl1pPr algn="r">
              <a:defRPr sz="1200"/>
            </a:lvl1pPr>
          </a:lstStyle>
          <a:p>
            <a:fld id="{6FA089B0-0129-4C39-B792-160BE9602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81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5" tIns="45714" rIns="91425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5" tIns="45714" rIns="91425" bIns="45714" rtlCol="0"/>
          <a:lstStyle>
            <a:lvl1pPr algn="r">
              <a:defRPr sz="1200"/>
            </a:lvl1pPr>
          </a:lstStyle>
          <a:p>
            <a:fld id="{CAA87FC0-83B9-4010-8BB2-ED4FAABE6A8B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4" rIns="91425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25" tIns="45714" rIns="91425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5" tIns="45714" rIns="91425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5" tIns="45714" rIns="91425" bIns="45714" rtlCol="0" anchor="b"/>
          <a:lstStyle>
            <a:lvl1pPr algn="r">
              <a:defRPr sz="1200"/>
            </a:lvl1pPr>
          </a:lstStyle>
          <a:p>
            <a:fld id="{ED7C106E-23E9-476E-A795-A4A24E96B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96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403" indent="-285036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700" indent="-227405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9624" indent="-227405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991" indent="-227405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4572" indent="-227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3151" indent="-227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1731" indent="-227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0312" indent="-227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6C51A13-7283-43D9-8175-5646475543DF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66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Cumulative erosion/deposition</a:t>
            </a:r>
            <a:r>
              <a:rPr lang="en-US" baseline="0" dirty="0" smtClean="0"/>
              <a:t> (m) </a:t>
            </a:r>
          </a:p>
          <a:p>
            <a:endParaRPr lang="en-US" baseline="0" dirty="0" smtClean="0"/>
          </a:p>
          <a:p>
            <a:r>
              <a:rPr lang="en-US" dirty="0" smtClean="0"/>
              <a:t>We are using the</a:t>
            </a:r>
            <a:r>
              <a:rPr lang="en-US" baseline="0" dirty="0" smtClean="0"/>
              <a:t> Delta Management models as well as models developed under MS River Hydro Study to look at river side effects, including shoaling and channel maintenance.</a:t>
            </a:r>
          </a:p>
          <a:p>
            <a:r>
              <a:rPr lang="en-US" baseline="0" dirty="0" smtClean="0"/>
              <a:t>The results of the latest runs are still forthcoming. 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dirty="0"/>
              <a:t>The model shows bars growing up- and down-stream, but not into the navigation channel. The authorized width of the channel is not encroached on (We will work to get specific #s for this)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dirty="0"/>
              <a:t>Once the analysis of model results makes a little more progress, we will be able to look at any changes in depth at anchorages.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dirty="0"/>
              <a:t>There is a reduction in sand reaching Head of Passes. We have a work plan to look at what happens to fine sediments.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dirty="0"/>
              <a:t>With all 4 diversions operating, peak river stage at Bonnet </a:t>
            </a:r>
            <a:r>
              <a:rPr lang="en-US" dirty="0" err="1"/>
              <a:t>Carre</a:t>
            </a:r>
            <a:r>
              <a:rPr lang="en-US" dirty="0"/>
              <a:t> drops 1.7’. Potential to relieve stress on flood protection system.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2C576-4B7B-484F-B502-CAF194ED8C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85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using the</a:t>
            </a:r>
            <a:r>
              <a:rPr lang="en-US" baseline="0" dirty="0" smtClean="0"/>
              <a:t> Delta Management models as well as models developed under MS River Hydro Study to look at river side effects, including shoaling and channel maintenance.</a:t>
            </a:r>
          </a:p>
          <a:p>
            <a:r>
              <a:rPr lang="en-US" baseline="0" dirty="0" smtClean="0"/>
              <a:t>The results of the latest runs are still forthcoming. 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dirty="0"/>
              <a:t>The model shows bars growing up- and down-stream, but not into the navigation channel. The authorized width of the channel is not encroached on (We will work to get specific #s for this)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dirty="0"/>
              <a:t>Once the analysis of model results makes a little more progress, we will be able to look at any changes in depth at anchorages.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dirty="0"/>
              <a:t>There is a reduction in sand reaching Head of Passes. We have a work plan to look at what happens to fine sediments.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dirty="0"/>
              <a:t>With all 4 diversions operating, peak river stage at Bonnet </a:t>
            </a:r>
            <a:r>
              <a:rPr lang="en-US" dirty="0" err="1"/>
              <a:t>Carre</a:t>
            </a:r>
            <a:r>
              <a:rPr lang="en-US" dirty="0"/>
              <a:t> drops 1.7’. </a:t>
            </a:r>
            <a:r>
              <a:rPr lang="en-US"/>
              <a:t>Potential to relieve stress on flood protection system.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2C576-4B7B-484F-B502-CAF194ED8C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85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map shows difference</a:t>
            </a:r>
            <a:r>
              <a:rPr lang="en-US" baseline="0" dirty="0" smtClean="0"/>
              <a:t> of maximum values (instantaneous max during Year 50)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7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20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20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20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charset="0"/>
              </a:rPr>
              <a:t>From </a:t>
            </a:r>
            <a:r>
              <a:rPr lang="en-US" dirty="0" err="1" smtClean="0">
                <a:latin typeface="Arial" charset="0"/>
              </a:rPr>
              <a:t>deMutsert</a:t>
            </a:r>
            <a:r>
              <a:rPr lang="en-US" baseline="0" dirty="0" smtClean="0">
                <a:latin typeface="Arial" charset="0"/>
              </a:rPr>
              <a:t> et al., 2012; Breton Sound </a:t>
            </a:r>
            <a:r>
              <a:rPr lang="en-US" baseline="0" dirty="0" err="1" smtClean="0">
                <a:latin typeface="Arial" charset="0"/>
              </a:rPr>
              <a:t>Ecopath</a:t>
            </a:r>
            <a:r>
              <a:rPr lang="en-US" baseline="0" dirty="0" smtClean="0">
                <a:latin typeface="Arial" charset="0"/>
              </a:rPr>
              <a:t> model</a:t>
            </a:r>
            <a:endParaRPr lang="en-US" dirty="0" smtClean="0">
              <a:latin typeface="Arial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34" indent="-28570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21" indent="-22856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949" indent="-22856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078" indent="-22856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205" indent="-228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333" indent="-228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462" indent="-228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590" indent="-228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4385DD04-4E0B-4478-BBB0-132B0F66C9A8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charset="0"/>
              </a:rPr>
              <a:t>Oyster</a:t>
            </a:r>
            <a:r>
              <a:rPr lang="en-US" baseline="0" dirty="0" smtClean="0">
                <a:latin typeface="Arial" charset="0"/>
              </a:rPr>
              <a:t> biomass</a:t>
            </a:r>
            <a:r>
              <a:rPr lang="en-US" dirty="0" smtClean="0">
                <a:latin typeface="Arial" charset="0"/>
              </a:rPr>
              <a:t> shown spatially as an example (CASM output)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34" indent="-28570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21" indent="-22856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949" indent="-22856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078" indent="-22856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205" indent="-228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333" indent="-228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462" indent="-228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590" indent="-228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E8157473-434C-474F-AA30-80C867596C36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6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itchFamily="34" charset="0"/>
              <a:buChar char="•"/>
            </a:pPr>
            <a:r>
              <a:rPr lang="en-US" dirty="0" smtClean="0"/>
              <a:t>Solicitation</a:t>
            </a:r>
            <a:r>
              <a:rPr lang="en-US" baseline="0" dirty="0" smtClean="0"/>
              <a:t> of views letters proactively sent out by CPRA in May 2013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baseline="0" dirty="0" smtClean="0"/>
              <a:t>Expert panel established Sept 2013</a:t>
            </a:r>
          </a:p>
          <a:p>
            <a:pPr marL="171424" indent="-171424">
              <a:buFont typeface="Arial" pitchFamily="34" charset="0"/>
              <a:buChar char="•"/>
            </a:pPr>
            <a:r>
              <a:rPr lang="en-US" baseline="0" dirty="0" smtClean="0"/>
              <a:t>NWFW obligates planning funds for lowers Nov 2013</a:t>
            </a:r>
          </a:p>
          <a:p>
            <a:pPr marL="171424" indent="-17142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34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34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15576-5D67-4783-94BF-8E64B9357A46}" type="slidenum">
              <a:rPr lang="en-US" smtClean="0"/>
              <a:t>33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9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3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0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27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24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76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mid-</a:t>
            </a:r>
            <a:r>
              <a:rPr lang="en-US" dirty="0" err="1" smtClean="0"/>
              <a:t>Barataria</a:t>
            </a:r>
            <a:r>
              <a:rPr lang="en-US" dirty="0" smtClean="0"/>
              <a:t> (1st increment) was run at 50,000 </a:t>
            </a:r>
            <a:r>
              <a:rPr lang="en-US" dirty="0" err="1" smtClean="0"/>
              <a:t>cfs</a:t>
            </a:r>
            <a:r>
              <a:rPr lang="en-US" dirty="0" smtClean="0"/>
              <a:t> for the 2012 MP and at 75,000 </a:t>
            </a:r>
            <a:r>
              <a:rPr lang="en-US" dirty="0" err="1" smtClean="0"/>
              <a:t>cfs</a:t>
            </a:r>
            <a:r>
              <a:rPr lang="en-US" dirty="0" smtClean="0"/>
              <a:t> for MRDM Delft runs</a:t>
            </a:r>
          </a:p>
          <a:p>
            <a:r>
              <a:rPr lang="en-US" dirty="0" smtClean="0"/>
              <a:t>mid-Breton was run at 5,000 </a:t>
            </a:r>
            <a:r>
              <a:rPr lang="en-US" dirty="0" err="1" smtClean="0"/>
              <a:t>cfs</a:t>
            </a:r>
            <a:r>
              <a:rPr lang="en-US" dirty="0" smtClean="0"/>
              <a:t> for the 2012 MP and at 35,000 for the MRDM runs</a:t>
            </a:r>
          </a:p>
          <a:p>
            <a:r>
              <a:rPr lang="en-US" dirty="0" smtClean="0"/>
              <a:t>2012 MP numbers are from project fact sheets (moderate environmental scenario)</a:t>
            </a:r>
          </a:p>
          <a:p>
            <a:r>
              <a:rPr lang="en-US" dirty="0" smtClean="0"/>
              <a:t>This is not really an apples to apples comparison: The Delft runs and 2012 MP runs used different models with different grid resolution and applied different operation strategies and different assumptions regarding the river hydrograph and other boundary conditions.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94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06E-23E9-476E-A795-A4A24E96BE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13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2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8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2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2983-CE1D-4163-AA7A-363447F5DB1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5FDF4-F4BC-46BE-AE04-E1746AEFCC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31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DC78-1937-4332-9E7D-BA1EA7479D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9709-9D90-43A7-8940-4A105A14B5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25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40101-28FC-42E8-91C4-620B2FCC10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9D0C6-701A-4120-B15C-AD78EDAC2C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41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839DE-8B29-41C1-B89D-8027DE14E73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50787-4CE4-4208-A717-ADC95DDCC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81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71E6-CB60-4B71-A254-F7D07A38003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BA185-8A95-469B-B7C5-423A10B5AEA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37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3A82-E302-498A-A3E5-4993CF96878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6EA09-C5F4-411F-A456-C9A43C33CE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4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FEF6E-F888-4AED-82AB-090CB962AB4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652C-250E-4646-92EB-33A01A4B8E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79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65449-B7CD-4724-97BD-FF5CE10FF6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2C138-0D8E-45F8-8936-7AC7110644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5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89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A33B1-3E2D-47C4-8546-2C6B5771198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45A5-9478-4624-862B-655BF31A61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96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50C0C-F54D-4A4A-9D6B-D03A61FA7DD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39588-E659-4959-8252-D5137E79D8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3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1B0A-6AEC-40EE-B16A-5E60F6EEF1D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CBE60-33E6-48FB-A964-2D05A407DC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32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2983-CE1D-4163-AA7A-363447F5DB1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5FDF4-F4BC-46BE-AE04-E1746AEFCC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85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DC78-1937-4332-9E7D-BA1EA7479D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9709-9D90-43A7-8940-4A105A14B5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59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40101-28FC-42E8-91C4-620B2FCC10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9D0C6-701A-4120-B15C-AD78EDAC2C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32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839DE-8B29-41C1-B89D-8027DE14E73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50787-4CE4-4208-A717-ADC95DDCC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56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71E6-CB60-4B71-A254-F7D07A38003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BA185-8A95-469B-B7C5-423A10B5AEA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38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3A82-E302-498A-A3E5-4993CF96878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6EA09-C5F4-411F-A456-C9A43C33CE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4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FEF6E-F888-4AED-82AB-090CB962AB4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652C-250E-4646-92EB-33A01A4B8E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4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08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65449-B7CD-4724-97BD-FF5CE10FF6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2C138-0D8E-45F8-8936-7AC7110644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52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A33B1-3E2D-47C4-8546-2C6B5771198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45A5-9478-4624-862B-655BF31A61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83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50C0C-F54D-4A4A-9D6B-D03A61FA7DD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39588-E659-4959-8252-D5137E79D8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2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1B0A-6AEC-40EE-B16A-5E60F6EEF1D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CBE60-33E6-48FB-A964-2D05A407DC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24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28F3E-E279-41A4-AB60-388B06D7CF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EC6C1-F6D5-4844-82AB-47784C0491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39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6D284-EF69-4B3C-A991-786639517EF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00680-2281-4296-9CAD-159E07F774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20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8E69F-1D92-4FCC-9440-EA2A9651D41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9F482-429A-4EFD-93D3-72A28614C6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33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F4651-BA3F-4CC6-943B-F89839FD98F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89CC-C7DC-4B24-930B-BA44115D9C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40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FDEAD-37B3-4EC1-9E74-F94CBA09535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A9284-C651-44ED-88DE-E3FCF7E074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19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5E986-5C5B-4D7C-B848-420B0769FF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6B144-9A97-4AE3-BD48-A25BD25DFC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0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186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C8187-DD8C-4974-A580-31DF02518F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98C08-7328-424B-8088-07A941146A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379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752CC-D9C6-4B5B-B9FF-0CA36293215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C53D1-01BD-4CCF-BBC6-A6A4F6AF8A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83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8A42C-6C23-4BF6-AEE0-9484171AB7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7A06-D23C-4BF2-B060-9124B87D98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44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7FC5-0E16-469C-A0F8-E3C62CCCC56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82017-1613-4FF7-B4E6-19A503C819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72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6A576-1E10-4263-8EAF-0E116D95F9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FFFAF-B15B-4E8E-9B54-D68DE4C71E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881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Gener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623BE-2792-4F69-95A9-946C165B8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3705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3604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22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33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61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2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3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90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13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37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40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693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06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1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8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5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65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D16B0-283C-4219-BC11-07A518E0517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AB4FC-40B8-4B24-B7F6-AB316A3B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C1BDD5E-53EB-4A39-B19A-B1F2CDEB85E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505ED70-56EC-4E33-9568-D2F6F46EB0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0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C1BDD5E-53EB-4A39-B19A-B1F2CDEB85E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505ED70-56EC-4E33-9568-D2F6F46EB0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5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AE75C93-153D-47CF-B9F3-53F6012CF7D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Coastal Protection and Restoration Authority of Louisiana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9998ACF-B5A8-4895-B10D-CB98BF3AEC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7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D16B0-283C-4219-BC11-07A518E05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AB4FC-40B8-4B24-B7F6-AB316A3BE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4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2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7"/>
          <p:cNvSpPr txBox="1">
            <a:spLocks noChangeArrowheads="1"/>
          </p:cNvSpPr>
          <p:nvPr/>
        </p:nvSpPr>
        <p:spPr bwMode="auto">
          <a:xfrm>
            <a:off x="187325" y="3048000"/>
            <a:ext cx="342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Kyle Graham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Executive Director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CPRA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6280150" y="62484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prstClr val="white"/>
                </a:solidFill>
              </a:rPr>
              <a:t>committed to our coast</a:t>
            </a:r>
          </a:p>
        </p:txBody>
      </p:sp>
      <p:grpSp>
        <p:nvGrpSpPr>
          <p:cNvPr id="3077" name="Group 2"/>
          <p:cNvGrpSpPr>
            <a:grpSpLocks/>
          </p:cNvGrpSpPr>
          <p:nvPr/>
        </p:nvGrpSpPr>
        <p:grpSpPr bwMode="auto">
          <a:xfrm>
            <a:off x="-28575" y="0"/>
            <a:ext cx="9172575" cy="6858000"/>
            <a:chOff x="-28575" y="0"/>
            <a:chExt cx="9172575" cy="6858000"/>
          </a:xfrm>
        </p:grpSpPr>
        <p:sp>
          <p:nvSpPr>
            <p:cNvPr id="2" name="Rectangle 1"/>
            <p:cNvSpPr/>
            <p:nvPr/>
          </p:nvSpPr>
          <p:spPr>
            <a:xfrm>
              <a:off x="7239000" y="0"/>
              <a:ext cx="1681163" cy="6858000"/>
            </a:xfrm>
            <a:prstGeom prst="rect">
              <a:avLst/>
            </a:prstGeom>
            <a:solidFill>
              <a:srgbClr val="0096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pic>
          <p:nvPicPr>
            <p:cNvPr id="308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9"/>
            <a:stretch>
              <a:fillRect/>
            </a:stretch>
          </p:blipFill>
          <p:spPr bwMode="auto">
            <a:xfrm>
              <a:off x="-28575" y="4148138"/>
              <a:ext cx="9172575" cy="270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TextBox 7"/>
            <p:cNvSpPr txBox="1">
              <a:spLocks noChangeArrowheads="1"/>
            </p:cNvSpPr>
            <p:nvPr/>
          </p:nvSpPr>
          <p:spPr bwMode="auto">
            <a:xfrm>
              <a:off x="6019800" y="6048375"/>
              <a:ext cx="2895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prstClr val="white"/>
                  </a:solidFill>
                  <a:cs typeface="Arial" charset="0"/>
                </a:rPr>
                <a:t>committed to </a:t>
              </a:r>
              <a:r>
                <a:rPr lang="en-US" altLang="en-US" sz="2000" b="1">
                  <a:solidFill>
                    <a:prstClr val="white"/>
                  </a:solidFill>
                  <a:cs typeface="Arial" charset="0"/>
                </a:rPr>
                <a:t>our coast</a:t>
              </a:r>
            </a:p>
          </p:txBody>
        </p:sp>
      </p:grpSp>
      <p:pic>
        <p:nvPicPr>
          <p:cNvPr id="307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152400"/>
            <a:ext cx="134143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87325" y="1273805"/>
            <a:ext cx="71381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Recommendations: MS River Sediment Diversions</a:t>
            </a:r>
            <a:endParaRPr lang="en-US" altLang="en-US" sz="4000" b="1" dirty="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29434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700" dirty="0" smtClean="0">
                <a:latin typeface="Century Gothic" pitchFamily="34" charset="0"/>
              </a:rPr>
              <a:t>Net Acres Built or Sustained </a:t>
            </a:r>
            <a:r>
              <a:rPr lang="en-US" dirty="0" smtClean="0">
                <a:latin typeface="Century Gothic" pitchFamily="34" charset="0"/>
              </a:rPr>
              <a:t/>
            </a:r>
            <a:br>
              <a:rPr lang="en-US" dirty="0" smtClean="0">
                <a:latin typeface="Century Gothic" pitchFamily="34" charset="0"/>
              </a:rPr>
            </a:br>
            <a:r>
              <a:rPr lang="en-US" sz="2400" i="1" dirty="0" smtClean="0">
                <a:latin typeface="Century Gothic" pitchFamily="34" charset="0"/>
              </a:rPr>
              <a:t>At Year 50</a:t>
            </a:r>
            <a:endParaRPr lang="en-US" sz="2400" i="1" dirty="0">
              <a:latin typeface="Century Gothi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022278"/>
              </p:ext>
            </p:extLst>
          </p:nvPr>
        </p:nvGraphicFramePr>
        <p:xfrm>
          <a:off x="838200" y="2285997"/>
          <a:ext cx="6858001" cy="3313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8638"/>
                <a:gridCol w="1994710"/>
                <a:gridCol w="2374653"/>
              </a:tblGrid>
              <a:tr h="6858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itchFamily="34" charset="0"/>
                        </a:rPr>
                        <a:t>Diversion</a:t>
                      </a:r>
                      <a:endParaRPr lang="en-US" sz="18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MRDM Delft (Project Area)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itchFamily="34" charset="0"/>
                        </a:rPr>
                        <a:t>2012 Master Plan</a:t>
                      </a:r>
                      <a:endParaRPr lang="en-US" sz="18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96D7"/>
                    </a:solidFill>
                  </a:tcPr>
                </a:tc>
              </a:tr>
              <a:tr h="591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itchFamily="34" charset="0"/>
                        </a:rPr>
                        <a:t>Mid-</a:t>
                      </a:r>
                      <a:r>
                        <a:rPr lang="en-US" sz="1600" dirty="0" err="1">
                          <a:effectLst/>
                          <a:latin typeface="Century Gothic" pitchFamily="34" charset="0"/>
                        </a:rPr>
                        <a:t>Barataria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24,200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entury Gothic" pitchFamily="34" charset="0"/>
                        </a:rPr>
                        <a:t>32,200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1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itchFamily="34" charset="0"/>
                        </a:rPr>
                        <a:t>Mid-Breton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16,100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entury Gothic" pitchFamily="34" charset="0"/>
                        </a:rPr>
                        <a:t>14,100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91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itchFamily="34" charset="0"/>
                        </a:rPr>
                        <a:t>Lower </a:t>
                      </a:r>
                      <a:r>
                        <a:rPr lang="en-US" sz="1600" dirty="0" err="1">
                          <a:effectLst/>
                          <a:latin typeface="Century Gothic" pitchFamily="34" charset="0"/>
                        </a:rPr>
                        <a:t>Barataria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5,400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entury Gothic" pitchFamily="34" charset="0"/>
                        </a:rPr>
                        <a:t>13,100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1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itchFamily="34" charset="0"/>
                        </a:rPr>
                        <a:t>Lower Breton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1,400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entury Gothic" pitchFamily="34" charset="0"/>
                        </a:rPr>
                        <a:t>11,700</a:t>
                      </a:r>
                      <a:endParaRPr lang="en-US" sz="16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>
                <a:latin typeface="Century Gothic" pitchFamily="34" charset="0"/>
              </a:rPr>
              <a:t>Land Change</a:t>
            </a:r>
            <a:endParaRPr lang="en-US" sz="3300" dirty="0"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36" y="1447800"/>
            <a:ext cx="58571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86100" y="60198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itchFamily="34" charset="0"/>
              </a:rPr>
              <a:t>Future Without Project (Year </a:t>
            </a:r>
            <a:r>
              <a:rPr lang="en-US" dirty="0">
                <a:latin typeface="Century Gothic" pitchFamily="34" charset="0"/>
              </a:rPr>
              <a:t>5</a:t>
            </a:r>
            <a:r>
              <a:rPr lang="en-US" dirty="0" smtClean="0">
                <a:latin typeface="Century Gothic" pitchFamily="34" charset="0"/>
              </a:rPr>
              <a:t>0)</a:t>
            </a:r>
            <a:endParaRPr lang="en-US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7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436" y="1447800"/>
            <a:ext cx="5857128" cy="4525963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>
                <a:latin typeface="Century Gothic" pitchFamily="34" charset="0"/>
              </a:rPr>
              <a:t>Land Change</a:t>
            </a:r>
            <a:endParaRPr lang="en-US" sz="3300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60198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itchFamily="34" charset="0"/>
              </a:rPr>
              <a:t>Future with 4 Diversions </a:t>
            </a:r>
          </a:p>
          <a:p>
            <a:pPr algn="ctr"/>
            <a:r>
              <a:rPr lang="en-US" dirty="0" smtClean="0">
                <a:latin typeface="Century Gothic" pitchFamily="34" charset="0"/>
              </a:rPr>
              <a:t>(Year </a:t>
            </a:r>
            <a:r>
              <a:rPr lang="en-US" dirty="0">
                <a:latin typeface="Century Gothic" pitchFamily="34" charset="0"/>
              </a:rPr>
              <a:t>5</a:t>
            </a:r>
            <a:r>
              <a:rPr lang="en-US" dirty="0" smtClean="0">
                <a:latin typeface="Century Gothic" pitchFamily="34" charset="0"/>
              </a:rPr>
              <a:t>0)</a:t>
            </a:r>
            <a:endParaRPr lang="en-US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3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436" y="1447800"/>
            <a:ext cx="5857128" cy="4525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900" y="5938221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itchFamily="34" charset="0"/>
              </a:rPr>
              <a:t>Difference between 4 Diversions vs. FWOP</a:t>
            </a:r>
          </a:p>
          <a:p>
            <a:pPr algn="ctr"/>
            <a:r>
              <a:rPr lang="en-US" dirty="0" smtClean="0">
                <a:latin typeface="Century Gothic" pitchFamily="34" charset="0"/>
              </a:rPr>
              <a:t>(Year 50)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>
                <a:latin typeface="Century Gothic" pitchFamily="34" charset="0"/>
              </a:rPr>
              <a:t>Land Change</a:t>
            </a:r>
            <a:endParaRPr lang="en-US" sz="33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9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300" dirty="0" smtClean="0">
                <a:latin typeface="Century Gothic" pitchFamily="34" charset="0"/>
              </a:rPr>
              <a:t>River Effects </a:t>
            </a:r>
            <a:r>
              <a:rPr lang="en-US" sz="4000" dirty="0" smtClean="0">
                <a:latin typeface="Century Gothic" pitchFamily="34" charset="0"/>
              </a:rPr>
              <a:t/>
            </a:r>
            <a:br>
              <a:rPr lang="en-US" sz="4000" dirty="0" smtClean="0">
                <a:latin typeface="Century Gothic" pitchFamily="34" charset="0"/>
              </a:rPr>
            </a:br>
            <a:r>
              <a:rPr lang="en-US" sz="2400" i="1" dirty="0" smtClean="0">
                <a:latin typeface="Century Gothic" pitchFamily="34" charset="0"/>
              </a:rPr>
              <a:t>Mid </a:t>
            </a:r>
            <a:r>
              <a:rPr lang="en-US" sz="2400" i="1" dirty="0" err="1" smtClean="0">
                <a:latin typeface="Century Gothic" pitchFamily="34" charset="0"/>
              </a:rPr>
              <a:t>Barataria</a:t>
            </a:r>
            <a:endParaRPr lang="en-US" sz="2400" i="1" dirty="0"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300" dirty="0" smtClean="0">
                <a:latin typeface="Century Gothic" pitchFamily="34" charset="0"/>
              </a:rPr>
              <a:t>River Effects</a:t>
            </a:r>
            <a:r>
              <a:rPr lang="en-US" sz="4000" dirty="0" smtClean="0">
                <a:latin typeface="Century Gothic" pitchFamily="34" charset="0"/>
              </a:rPr>
              <a:t/>
            </a:r>
            <a:br>
              <a:rPr lang="en-US" sz="4000" dirty="0" smtClean="0">
                <a:latin typeface="Century Gothic" pitchFamily="34" charset="0"/>
              </a:rPr>
            </a:br>
            <a:r>
              <a:rPr lang="en-US" sz="2400" i="1" dirty="0" smtClean="0">
                <a:latin typeface="Century Gothic" pitchFamily="34" charset="0"/>
              </a:rPr>
              <a:t>Mid Breton</a:t>
            </a:r>
            <a:endParaRPr lang="en-US" sz="2400" i="1" dirty="0"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" y="274638"/>
            <a:ext cx="381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>
                <a:latin typeface="Century Gothic" pitchFamily="34" charset="0"/>
              </a:rPr>
              <a:t>Water Level</a:t>
            </a:r>
            <a:endParaRPr lang="en-US" sz="3300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8454" y="6128363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itchFamily="34" charset="0"/>
              </a:rPr>
              <a:t>Difference </a:t>
            </a:r>
            <a:r>
              <a:rPr lang="en-US" sz="1400" dirty="0" smtClean="0">
                <a:latin typeface="Century Gothic" pitchFamily="34" charset="0"/>
              </a:rPr>
              <a:t>between maximum levels for 4 </a:t>
            </a:r>
            <a:r>
              <a:rPr lang="en-US" sz="1400" dirty="0">
                <a:latin typeface="Century Gothic" pitchFamily="34" charset="0"/>
              </a:rPr>
              <a:t>Diversions vs. FWOP</a:t>
            </a:r>
          </a:p>
          <a:p>
            <a:pPr algn="ctr"/>
            <a:r>
              <a:rPr lang="en-US" sz="1400" dirty="0">
                <a:latin typeface="Century Gothic" pitchFamily="34" charset="0"/>
              </a:rPr>
              <a:t>(Year 50)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6167" r="8530" b="6833"/>
          <a:stretch/>
        </p:blipFill>
        <p:spPr>
          <a:xfrm>
            <a:off x="2007108" y="1219200"/>
            <a:ext cx="6451092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3300" dirty="0" smtClean="0">
                <a:latin typeface="Century Gothic" pitchFamily="34" charset="0"/>
              </a:rPr>
              <a:t>Water Level</a:t>
            </a:r>
            <a:r>
              <a:rPr lang="sv-SE" dirty="0" smtClean="0">
                <a:latin typeface="Century Gothic" pitchFamily="34" charset="0"/>
              </a:rPr>
              <a:t/>
            </a:r>
            <a:br>
              <a:rPr lang="sv-SE" dirty="0" smtClean="0">
                <a:latin typeface="Century Gothic" pitchFamily="34" charset="0"/>
              </a:rPr>
            </a:br>
            <a:r>
              <a:rPr lang="sv-SE" sz="2400" i="1" dirty="0" smtClean="0">
                <a:latin typeface="Century Gothic" pitchFamily="34" charset="0"/>
              </a:rPr>
              <a:t>Near Lafitte, Year 50</a:t>
            </a:r>
            <a:endParaRPr lang="en-US" sz="2400" i="1" dirty="0">
              <a:latin typeface="Century Gothi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r="6699"/>
          <a:stretch/>
        </p:blipFill>
        <p:spPr>
          <a:xfrm>
            <a:off x="2670047" y="1673352"/>
            <a:ext cx="6477001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/>
          <a:stretch/>
        </p:blipFill>
        <p:spPr>
          <a:xfrm>
            <a:off x="27432" y="1890112"/>
            <a:ext cx="2826327" cy="32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" y="304800"/>
            <a:ext cx="899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Implementing Diversions in the Master Plan</a:t>
            </a:r>
          </a:p>
          <a:p>
            <a:pPr eaLnBrk="1" hangingPunct="1"/>
            <a:r>
              <a:rPr lang="en-US" sz="2400" i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Mississippi Sediment Diversions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261661"/>
              </p:ext>
            </p:extLst>
          </p:nvPr>
        </p:nvGraphicFramePr>
        <p:xfrm>
          <a:off x="3567544" y="1681682"/>
          <a:ext cx="5257800" cy="2656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524000"/>
                <a:gridCol w="1752600"/>
              </a:tblGrid>
              <a:tr h="3707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Diversion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Size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Status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96D7"/>
                    </a:solidFill>
                  </a:tcPr>
                </a:tc>
              </a:tr>
              <a:tr h="37070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Mid-Barataria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Sediment Diversion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50,000 cfs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Engineering and Design (E&amp;D)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70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Mid-Breton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Sediment Diversion*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35,000 cfs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Project Planning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70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Lower Barataria Sediment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Diversion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50,000 cfs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Project Planning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70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Lower Breton Sediment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Diversion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50,000 cfs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Project Planning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70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Upper Breton Sediment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Diversion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250,000 cfs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Project Planning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67544" y="4348681"/>
            <a:ext cx="525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solidFill>
                  <a:prstClr val="black"/>
                </a:solidFill>
              </a:rPr>
              <a:t>*Mid-Breton Sediment Diversion capacity has been modified from a 5,000 cfs diversion which operated nearly year-round, to a 35,000 cfs diversion which is pulsed during peak flood events.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9" t="44606" r="14778" b="2894"/>
          <a:stretch/>
        </p:blipFill>
        <p:spPr>
          <a:xfrm>
            <a:off x="381000" y="1757882"/>
            <a:ext cx="3048001" cy="3600411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08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sv-SE" sz="3300" dirty="0" smtClean="0">
                <a:latin typeface="Century Gothic" pitchFamily="34" charset="0"/>
              </a:rPr>
              <a:t>Water Level</a:t>
            </a:r>
            <a:r>
              <a:rPr lang="sv-SE" dirty="0" smtClean="0">
                <a:latin typeface="Century Gothic" pitchFamily="34" charset="0"/>
              </a:rPr>
              <a:t/>
            </a:r>
            <a:br>
              <a:rPr lang="sv-SE" dirty="0" smtClean="0">
                <a:latin typeface="Century Gothic" pitchFamily="34" charset="0"/>
              </a:rPr>
            </a:br>
            <a:r>
              <a:rPr lang="sv-SE" sz="2400" i="1" dirty="0" smtClean="0">
                <a:latin typeface="Century Gothic" pitchFamily="34" charset="0"/>
              </a:rPr>
              <a:t>Mid Barataria Outfall Area, Year 50</a:t>
            </a:r>
            <a:endParaRPr lang="en-US" sz="2400" i="1" dirty="0">
              <a:latin typeface="Century Gothic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7111"/>
          <a:stretch/>
        </p:blipFill>
        <p:spPr>
          <a:xfrm>
            <a:off x="2670048" y="1670772"/>
            <a:ext cx="6473952" cy="3662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/>
          <a:stretch/>
        </p:blipFill>
        <p:spPr>
          <a:xfrm>
            <a:off x="27432" y="1890112"/>
            <a:ext cx="2826327" cy="32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3300" dirty="0" smtClean="0">
                <a:latin typeface="Century Gothic" pitchFamily="34" charset="0"/>
              </a:rPr>
              <a:t>Water Level</a:t>
            </a:r>
            <a:r>
              <a:rPr lang="sv-SE" dirty="0" smtClean="0">
                <a:latin typeface="Century Gothic" pitchFamily="34" charset="0"/>
              </a:rPr>
              <a:t/>
            </a:r>
            <a:br>
              <a:rPr lang="sv-SE" dirty="0" smtClean="0">
                <a:latin typeface="Century Gothic" pitchFamily="34" charset="0"/>
              </a:rPr>
            </a:br>
            <a:r>
              <a:rPr lang="sv-SE" sz="2400" i="1" dirty="0" smtClean="0">
                <a:latin typeface="Century Gothic" pitchFamily="34" charset="0"/>
              </a:rPr>
              <a:t>Near</a:t>
            </a:r>
            <a:r>
              <a:rPr lang="sv-SE" sz="2400" i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sv-SE" sz="2400" i="1" dirty="0" smtClean="0">
                <a:latin typeface="Century Gothic" pitchFamily="34" charset="0"/>
              </a:rPr>
              <a:t>Delacroix, Year 50</a:t>
            </a:r>
            <a:endParaRPr lang="en-US" sz="2400" i="1" dirty="0">
              <a:latin typeface="Century Gothi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6609"/>
          <a:stretch/>
        </p:blipFill>
        <p:spPr>
          <a:xfrm>
            <a:off x="2642438" y="1676400"/>
            <a:ext cx="6501562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/>
          <a:stretch/>
        </p:blipFill>
        <p:spPr>
          <a:xfrm>
            <a:off x="27432" y="1890112"/>
            <a:ext cx="2826327" cy="32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3300" dirty="0" smtClean="0">
                <a:latin typeface="Century Gothic" pitchFamily="34" charset="0"/>
              </a:rPr>
              <a:t>Water Level</a:t>
            </a:r>
            <a:r>
              <a:rPr lang="sv-SE" dirty="0" smtClean="0">
                <a:latin typeface="Century Gothic" pitchFamily="34" charset="0"/>
              </a:rPr>
              <a:t/>
            </a:r>
            <a:br>
              <a:rPr lang="sv-SE" dirty="0" smtClean="0">
                <a:latin typeface="Century Gothic" pitchFamily="34" charset="0"/>
              </a:rPr>
            </a:br>
            <a:r>
              <a:rPr lang="sv-SE" sz="2400" i="1" dirty="0" smtClean="0">
                <a:latin typeface="Century Gothic" pitchFamily="34" charset="0"/>
              </a:rPr>
              <a:t>Mid Breton Outfall Area, Year 50</a:t>
            </a:r>
            <a:endParaRPr lang="en-US" sz="2400" i="1" dirty="0">
              <a:latin typeface="Century Gothi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r="6609"/>
          <a:stretch/>
        </p:blipFill>
        <p:spPr>
          <a:xfrm>
            <a:off x="2565038" y="1676400"/>
            <a:ext cx="6578962" cy="365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/>
          <a:stretch/>
        </p:blipFill>
        <p:spPr>
          <a:xfrm>
            <a:off x="27432" y="1890112"/>
            <a:ext cx="2826327" cy="32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2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6-51_Sali_Mont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735" r="6250" b="577"/>
          <a:stretch/>
        </p:blipFill>
        <p:spPr>
          <a:xfrm>
            <a:off x="4991101" y="1828800"/>
            <a:ext cx="3581400" cy="3000375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581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 smtClean="0">
                <a:latin typeface="Century Gothic" pitchFamily="34" charset="0"/>
              </a:rPr>
              <a:t>Salinity – Year 50</a:t>
            </a:r>
            <a:r>
              <a:rPr lang="en-US" sz="4000" dirty="0" smtClean="0">
                <a:latin typeface="Century Gothic" pitchFamily="34" charset="0"/>
              </a:rPr>
              <a:t/>
            </a:r>
            <a:br>
              <a:rPr lang="en-US" sz="4000" dirty="0" smtClean="0">
                <a:latin typeface="Century Gothic" pitchFamily="34" charset="0"/>
              </a:rPr>
            </a:br>
            <a:endParaRPr lang="en-US" sz="2700" i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25780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 pitchFamily="34" charset="0"/>
              </a:rPr>
              <a:t>4 Diversions</a:t>
            </a:r>
          </a:p>
        </p:txBody>
      </p:sp>
      <p:pic>
        <p:nvPicPr>
          <p:cNvPr id="7" name="PR2-51_Sali_Month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838" r="7093" b="644"/>
          <a:stretch/>
        </p:blipFill>
        <p:spPr>
          <a:xfrm>
            <a:off x="571500" y="1830831"/>
            <a:ext cx="3543300" cy="2998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257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 pitchFamily="34" charset="0"/>
              </a:rPr>
              <a:t>Future Without Project</a:t>
            </a:r>
          </a:p>
        </p:txBody>
      </p:sp>
    </p:spTree>
    <p:extLst>
      <p:ext uri="{BB962C8B-B14F-4D97-AF65-F5344CB8AC3E}">
        <p14:creationId xmlns:p14="http://schemas.microsoft.com/office/powerpoint/2010/main" val="318149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300" dirty="0" smtClean="0">
                <a:latin typeface="Century Gothic" pitchFamily="34" charset="0"/>
              </a:rPr>
              <a:t>Salinity – Active (Spring)</a:t>
            </a:r>
            <a:endParaRPr lang="en-US" sz="3300" dirty="0"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6891" r="21418" b="9945"/>
          <a:stretch/>
        </p:blipFill>
        <p:spPr bwMode="auto">
          <a:xfrm>
            <a:off x="838200" y="2057400"/>
            <a:ext cx="3030458" cy="296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6" t="4780" r="10337" b="8010"/>
          <a:stretch/>
        </p:blipFill>
        <p:spPr bwMode="auto">
          <a:xfrm>
            <a:off x="8229600" y="1341474"/>
            <a:ext cx="756157" cy="478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9" name="Picture 2" descr="G:\Common\ElizabethJ\OCT 21 SLIDES\salinity\Year 51\PR6\PR6_51_Sali_Apri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6728" r="21668" b="9790"/>
          <a:stretch/>
        </p:blipFill>
        <p:spPr bwMode="auto">
          <a:xfrm>
            <a:off x="4572000" y="2062720"/>
            <a:ext cx="2925485" cy="29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36769" y="5048030"/>
            <a:ext cx="2195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4 Diversions</a:t>
            </a:r>
          </a:p>
          <a:p>
            <a:pPr algn="ctr"/>
            <a:r>
              <a:rPr lang="en-US" sz="1600" dirty="0" smtClean="0">
                <a:latin typeface="Century Gothic" pitchFamily="34" charset="0"/>
              </a:rPr>
              <a:t>(Year 50)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5074134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Future Without Project </a:t>
            </a:r>
          </a:p>
          <a:p>
            <a:pPr algn="ctr"/>
            <a:r>
              <a:rPr lang="en-US" sz="1600" dirty="0" smtClean="0">
                <a:latin typeface="Century Gothic" pitchFamily="34" charset="0"/>
              </a:rPr>
              <a:t>(Year 50)</a:t>
            </a:r>
            <a:endParaRPr lang="en-US" sz="1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300" dirty="0" smtClean="0">
                <a:latin typeface="Century Gothic" pitchFamily="34" charset="0"/>
              </a:rPr>
              <a:t>Salinity – Inactive (Fall)</a:t>
            </a:r>
            <a:endParaRPr lang="en-US" sz="3300" dirty="0">
              <a:latin typeface="Century Gothic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6" t="4780" r="10337" b="8010"/>
          <a:stretch/>
        </p:blipFill>
        <p:spPr bwMode="auto">
          <a:xfrm>
            <a:off x="8229600" y="1341474"/>
            <a:ext cx="756157" cy="478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9" name="Picture 3" descr="G:\Common\ElizabethJ\OCT 21 SLIDES\salinity\Year 51\PR6\PR6_51_Sali_Octob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6683" r="21298" b="10298"/>
          <a:stretch/>
        </p:blipFill>
        <p:spPr bwMode="auto">
          <a:xfrm>
            <a:off x="4596133" y="2062720"/>
            <a:ext cx="2877218" cy="29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t="6966" r="21344" b="9950"/>
          <a:stretch/>
        </p:blipFill>
        <p:spPr bwMode="auto">
          <a:xfrm>
            <a:off x="837868" y="2062720"/>
            <a:ext cx="2972463" cy="29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36769" y="5048030"/>
            <a:ext cx="2195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4 Diversions</a:t>
            </a:r>
          </a:p>
          <a:p>
            <a:pPr algn="ctr"/>
            <a:r>
              <a:rPr lang="en-US" sz="1600" dirty="0" smtClean="0">
                <a:latin typeface="Century Gothic" pitchFamily="34" charset="0"/>
              </a:rPr>
              <a:t>(Year 50)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5074134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Future Without Project </a:t>
            </a:r>
          </a:p>
          <a:p>
            <a:pPr algn="ctr"/>
            <a:r>
              <a:rPr lang="en-US" sz="1600" dirty="0" smtClean="0">
                <a:latin typeface="Century Gothic" pitchFamily="34" charset="0"/>
              </a:rPr>
              <a:t>(Year 50)</a:t>
            </a:r>
            <a:endParaRPr lang="en-US" sz="1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520718" y="431800"/>
            <a:ext cx="790573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300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Food Webs in Community Models</a:t>
            </a:r>
            <a:endParaRPr lang="en-US" sz="3300" dirty="0">
              <a:solidFill>
                <a:prstClr val="black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7"/>
          <a:stretch/>
        </p:blipFill>
        <p:spPr bwMode="auto">
          <a:xfrm>
            <a:off x="520719" y="2211593"/>
            <a:ext cx="8102561" cy="29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85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3300" dirty="0" smtClean="0">
                <a:latin typeface="Century Gothic" pitchFamily="34" charset="0"/>
              </a:rPr>
              <a:t>Fisheries</a:t>
            </a:r>
            <a:r>
              <a:rPr lang="sv-SE" dirty="0" smtClean="0">
                <a:latin typeface="Century Gothic" pitchFamily="34" charset="0"/>
              </a:rPr>
              <a:t/>
            </a:r>
            <a:br>
              <a:rPr lang="sv-SE" dirty="0" smtClean="0">
                <a:latin typeface="Century Gothic" pitchFamily="34" charset="0"/>
              </a:rPr>
            </a:br>
            <a:r>
              <a:rPr lang="sv-SE" sz="2400" i="1" dirty="0" smtClean="0">
                <a:latin typeface="Century Gothic" pitchFamily="34" charset="0"/>
              </a:rPr>
              <a:t>Change from Initial Conditions (EwE)</a:t>
            </a:r>
            <a:endParaRPr lang="en-US" sz="2400" i="1" dirty="0"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3300" dirty="0" smtClean="0">
                <a:latin typeface="Century Gothic" pitchFamily="34" charset="0"/>
              </a:rPr>
              <a:t>Fisheries</a:t>
            </a:r>
            <a:r>
              <a:rPr lang="sv-SE" dirty="0" smtClean="0">
                <a:latin typeface="Century Gothic" pitchFamily="34" charset="0"/>
              </a:rPr>
              <a:t/>
            </a:r>
            <a:br>
              <a:rPr lang="sv-SE" dirty="0" smtClean="0">
                <a:latin typeface="Century Gothic" pitchFamily="34" charset="0"/>
              </a:rPr>
            </a:br>
            <a:r>
              <a:rPr lang="sv-SE" sz="2400" i="1" dirty="0" smtClean="0">
                <a:latin typeface="Century Gothic" pitchFamily="34" charset="0"/>
              </a:rPr>
              <a:t>Change from Initial Conditions (CASM)</a:t>
            </a:r>
            <a:endParaRPr lang="en-US" sz="2400" i="1" dirty="0"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457199" y="304800"/>
            <a:ext cx="7942263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300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Oyster Biomass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Change from Initial Conditions</a:t>
            </a:r>
            <a:endParaRPr lang="en-US" sz="2400" i="1" dirty="0">
              <a:solidFill>
                <a:prstClr val="black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t="9586" b="7480"/>
          <a:stretch/>
        </p:blipFill>
        <p:spPr bwMode="auto">
          <a:xfrm>
            <a:off x="3631749" y="1990708"/>
            <a:ext cx="2130987" cy="209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r="5873" b="7480"/>
          <a:stretch/>
        </p:blipFill>
        <p:spPr bwMode="auto">
          <a:xfrm>
            <a:off x="5778348" y="1990709"/>
            <a:ext cx="2703665" cy="209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9586" b="7480"/>
          <a:stretch/>
        </p:blipFill>
        <p:spPr bwMode="auto">
          <a:xfrm>
            <a:off x="1524000" y="1990708"/>
            <a:ext cx="2103846" cy="209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b="9159"/>
          <a:stretch/>
        </p:blipFill>
        <p:spPr bwMode="auto">
          <a:xfrm>
            <a:off x="1524000" y="4228287"/>
            <a:ext cx="2103846" cy="213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1"/>
          <a:stretch/>
        </p:blipFill>
        <p:spPr bwMode="auto">
          <a:xfrm>
            <a:off x="3627846" y="4226371"/>
            <a:ext cx="2165938" cy="21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7" b="9159"/>
          <a:stretch/>
        </p:blipFill>
        <p:spPr bwMode="auto">
          <a:xfrm>
            <a:off x="5793783" y="4228289"/>
            <a:ext cx="2569167" cy="213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481" y="2587585"/>
            <a:ext cx="129715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entury Gothic" pitchFamily="34" charset="0"/>
              </a:rPr>
              <a:t>Future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entury Gothic" pitchFamily="34" charset="0"/>
              </a:rPr>
              <a:t>Without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entury Gothic" pitchFamily="34" charset="0"/>
              </a:rPr>
              <a:t>Project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entury Gothic" pitchFamily="34" charset="0"/>
              </a:rPr>
              <a:t>All 4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entury Gothic" pitchFamily="34" charset="0"/>
              </a:rPr>
              <a:t>Diversions</a:t>
            </a:r>
            <a:endParaRPr lang="en-US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0404" y="1676400"/>
            <a:ext cx="1283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Year 20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1676400"/>
            <a:ext cx="1283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Year 10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1676400"/>
            <a:ext cx="1283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Year 50</a:t>
            </a:r>
            <a:endParaRPr lang="en-US" sz="1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642" y="457200"/>
            <a:ext cx="889935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Diversion Planning Milestones</a:t>
            </a:r>
          </a:p>
          <a:p>
            <a:r>
              <a:rPr lang="en-US" sz="2400" i="1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2012 - Present</a:t>
            </a:r>
            <a:endParaRPr lang="en-US" sz="2400" b="1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600200"/>
            <a:ext cx="83511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2012</a:t>
            </a: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 – Coastal Master Plan unanimously 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approved</a:t>
            </a:r>
          </a:p>
          <a:p>
            <a:endParaRPr lang="en-US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2013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 – Funding made available for diversions</a:t>
            </a:r>
          </a:p>
          <a:p>
            <a:endParaRPr lang="en-US" sz="700" dirty="0" smtClean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E&amp;D funds for Mid </a:t>
            </a:r>
            <a:r>
              <a:rPr lang="en-US" sz="1600" dirty="0" err="1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Barataria</a:t>
            </a:r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 approved in FY14 Annual Plan</a:t>
            </a:r>
          </a:p>
          <a:p>
            <a:pPr lvl="2"/>
            <a:endParaRPr lang="en-US" sz="1600" dirty="0" smtClean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DWH criminal settlement directs $1.272B to NFWF for barrier islands and diversions in LA.</a:t>
            </a:r>
            <a:endParaRPr lang="en-US" sz="16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969963"/>
            <a:endParaRPr lang="en-US" sz="1400" b="1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969963" indent="-279400"/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– Solicitation of views initiated for Mid </a:t>
            </a:r>
            <a:r>
              <a:rPr lang="en-US" sz="2000" dirty="0" err="1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Barataria</a:t>
            </a:r>
            <a:endParaRPr lang="en-US" sz="2000" dirty="0" smtClean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969963" indent="-279400"/>
            <a:endParaRPr lang="en-US" sz="14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969963" indent="-279400"/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– Diversion Expert Advisory Panel 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established</a:t>
            </a:r>
          </a:p>
          <a:p>
            <a:pPr marL="969963" indent="-279400"/>
            <a:endParaRPr lang="en-US" sz="14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969963" indent="-279400"/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– NFWF funds obligated for LMR sediment diversion planning</a:t>
            </a:r>
          </a:p>
          <a:p>
            <a:pPr marL="969963" indent="-279400"/>
            <a:endParaRPr lang="en-US" sz="20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969963" indent="-969963"/>
            <a:r>
              <a:rPr lang="en-US" sz="2000" b="1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2014</a:t>
            </a: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 – 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Suite of diversion studies underway</a:t>
            </a:r>
            <a:endParaRPr lang="en-US" sz="20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endParaRPr lang="en-US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2015 </a:t>
            </a: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– CPRA recommendation to 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advance</a:t>
            </a:r>
            <a:endParaRPr lang="en-US" sz="20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2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15" y="396733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n-US" sz="3300" dirty="0">
                <a:latin typeface="Century Gothic" pitchFamily="34" charset="0"/>
              </a:rPr>
              <a:t>Fisher Parish Harvest </a:t>
            </a:r>
            <a:r>
              <a:rPr lang="en-US" sz="3300" dirty="0" smtClean="0">
                <a:latin typeface="Century Gothic" pitchFamily="34" charset="0"/>
              </a:rPr>
              <a:t/>
            </a:r>
            <a:br>
              <a:rPr lang="en-US" sz="3300" dirty="0" smtClean="0">
                <a:latin typeface="Century Gothic" pitchFamily="34" charset="0"/>
              </a:rPr>
            </a:br>
            <a:r>
              <a:rPr lang="en-US" sz="2400" i="1" dirty="0" smtClean="0">
                <a:latin typeface="Century Gothic" pitchFamily="34" charset="0"/>
              </a:rPr>
              <a:t>4 Diversions – Change from Initial Conditions (Year 50)</a:t>
            </a:r>
            <a:endParaRPr lang="en-US" sz="2400" i="1" dirty="0">
              <a:latin typeface="Century Gothic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80554" y="1524000"/>
            <a:ext cx="8988335" cy="5077526"/>
            <a:chOff x="139236" y="1303867"/>
            <a:chExt cx="9382399" cy="5300133"/>
          </a:xfrm>
        </p:grpSpPr>
        <p:grpSp>
          <p:nvGrpSpPr>
            <p:cNvPr id="19" name="Group 18"/>
            <p:cNvGrpSpPr/>
            <p:nvPr/>
          </p:nvGrpSpPr>
          <p:grpSpPr>
            <a:xfrm>
              <a:off x="139236" y="4007806"/>
              <a:ext cx="3670764" cy="2596194"/>
              <a:chOff x="139236" y="4007806"/>
              <a:chExt cx="3670764" cy="2596194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36" y="4007806"/>
                <a:ext cx="3670764" cy="2596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39236" y="4007806"/>
                <a:ext cx="831153" cy="385524"/>
              </a:xfrm>
              <a:prstGeom prst="rect">
                <a:avLst/>
              </a:prstGeom>
              <a:solidFill>
                <a:schemeClr val="bg1">
                  <a:alpha val="4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Oyster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913479" y="1303867"/>
              <a:ext cx="3655813" cy="2585620"/>
              <a:chOff x="3913479" y="1303867"/>
              <a:chExt cx="3655813" cy="2585620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3479" y="1303867"/>
                <a:ext cx="3655813" cy="25856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055544" y="1303867"/>
                <a:ext cx="1513748" cy="369332"/>
              </a:xfrm>
              <a:prstGeom prst="rect">
                <a:avLst/>
              </a:prstGeom>
              <a:solidFill>
                <a:schemeClr val="bg1">
                  <a:alpha val="4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Brown Shrimp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39236" y="1303867"/>
              <a:ext cx="3657600" cy="2586884"/>
              <a:chOff x="139236" y="1303867"/>
              <a:chExt cx="3657600" cy="2586884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36" y="1303867"/>
                <a:ext cx="3657600" cy="2586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39236" y="1303867"/>
                <a:ext cx="1131540" cy="38552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Blue Crab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911692" y="4007806"/>
              <a:ext cx="3672558" cy="2586884"/>
              <a:chOff x="3911692" y="4007806"/>
              <a:chExt cx="3672558" cy="2586884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1692" y="4007806"/>
                <a:ext cx="3657600" cy="2586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110064" y="4007806"/>
                <a:ext cx="1474186" cy="369332"/>
              </a:xfrm>
              <a:prstGeom prst="rect">
                <a:avLst/>
              </a:prstGeom>
              <a:solidFill>
                <a:schemeClr val="bg1">
                  <a:alpha val="4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White Shrimp</a:t>
                </a:r>
              </a:p>
            </p:txBody>
          </p:sp>
        </p:grp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2657" y="3908082"/>
              <a:ext cx="1908978" cy="2686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06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8645" y="1143000"/>
            <a:ext cx="40386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CPRA Recommendation:</a:t>
            </a:r>
          </a:p>
          <a:p>
            <a:endParaRPr lang="en-US" sz="900" dirty="0">
              <a:latin typeface="Century Gothic" pitchFamily="34" charset="0"/>
            </a:endParaRPr>
          </a:p>
          <a:p>
            <a:r>
              <a:rPr lang="en-US" sz="2200" dirty="0" smtClean="0">
                <a:latin typeface="Century Gothic" pitchFamily="34" charset="0"/>
              </a:rPr>
              <a:t>Advance Mid </a:t>
            </a:r>
            <a:r>
              <a:rPr lang="en-US" sz="2200" dirty="0" err="1" smtClean="0">
                <a:latin typeface="Century Gothic" pitchFamily="34" charset="0"/>
              </a:rPr>
              <a:t>Barataria</a:t>
            </a:r>
            <a:r>
              <a:rPr lang="en-US" sz="2200" dirty="0" smtClean="0">
                <a:latin typeface="Century Gothic" pitchFamily="34" charset="0"/>
              </a:rPr>
              <a:t> and Mid Breton sediment diversions to engineering and design.</a:t>
            </a:r>
            <a:endParaRPr lang="en-US" sz="2200" dirty="0"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67" r="66200"/>
          <a:stretch/>
        </p:blipFill>
        <p:spPr>
          <a:xfrm>
            <a:off x="0" y="5449824"/>
            <a:ext cx="3090672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642" y="457200"/>
            <a:ext cx="88993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Next Steps</a:t>
            </a:r>
            <a:endParaRPr lang="en-US" sz="33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642" y="1219200"/>
            <a:ext cx="8534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2200" b="1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Immediate: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Additional public outreach – approximately 20 key briefings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FY17 Annual Plan 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2200" b="1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Intermediate: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Model Mid </a:t>
            </a:r>
            <a:r>
              <a:rPr lang="en-US" sz="2000" dirty="0" err="1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Barataria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 and Mid Breton diversions together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Continue to refine/communicate results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Publish model results; peer review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Assemble project delivery teams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2200" b="1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Long-term: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Engineering and design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Public scoping</a:t>
            </a: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/project-specific outreach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Operations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Adaptive management </a:t>
            </a:r>
          </a:p>
          <a:p>
            <a:pPr lvl="1"/>
            <a:endParaRPr lang="en-US" sz="2000" dirty="0" smtClean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3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611"/>
            <a:ext cx="9144000" cy="629877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8600" y="2057400"/>
            <a:ext cx="2209800" cy="2209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1125682"/>
            <a:ext cx="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76400" y="7282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WE ARE HERE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642" y="457200"/>
            <a:ext cx="88993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Addressing Stakeholder Concerns </a:t>
            </a:r>
            <a:endParaRPr lang="en-US" sz="33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524000"/>
            <a:ext cx="754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Is there enough sediment in the river?</a:t>
            </a:r>
          </a:p>
          <a:p>
            <a:endParaRPr lang="en-US" sz="11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How long will it take to build land?</a:t>
            </a:r>
          </a:p>
          <a:p>
            <a:endParaRPr lang="en-US" sz="1100" dirty="0" smtClean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Will there be impacts on navigation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?</a:t>
            </a:r>
          </a:p>
          <a:p>
            <a:endParaRPr lang="en-US" sz="11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Will there be flooding / increased water levels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?</a:t>
            </a:r>
          </a:p>
          <a:p>
            <a:endParaRPr lang="en-US" sz="1100" dirty="0" smtClean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Can storm </a:t>
            </a: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surge 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risk be reduced?</a:t>
            </a:r>
          </a:p>
          <a:p>
            <a:endParaRPr lang="en-US" sz="11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itchFamily="34" charset="0"/>
                <a:cs typeface="Arial" pitchFamily="34" charset="0"/>
              </a:rPr>
              <a:t>How will  fisheries be impacted (displacement, fisheries kills, loss of livelihoods)?</a:t>
            </a:r>
          </a:p>
          <a:p>
            <a:endParaRPr lang="en-US" sz="11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How will nutrients / </a:t>
            </a: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invasive species </a:t>
            </a: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be affected?</a:t>
            </a:r>
          </a:p>
          <a:p>
            <a:endParaRPr lang="en-US" sz="11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Is dredging more efficient than diversions?</a:t>
            </a:r>
          </a:p>
          <a:p>
            <a:endParaRPr lang="en-US" sz="11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Operations?</a:t>
            </a:r>
            <a:endParaRPr lang="en-US" sz="24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7772400" cy="6096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latin typeface="Century Gothic" pitchFamily="34" charset="0"/>
              </a:rPr>
              <a:t>Key Considerations</a:t>
            </a:r>
            <a:endParaRPr lang="en-US" sz="3300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334869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						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023843"/>
              </p:ext>
            </p:extLst>
          </p:nvPr>
        </p:nvGraphicFramePr>
        <p:xfrm>
          <a:off x="342900" y="1219200"/>
          <a:ext cx="8458200" cy="548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136"/>
                <a:gridCol w="3015532"/>
                <a:gridCol w="3015532"/>
              </a:tblGrid>
              <a:tr h="90367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entury Gothic" pitchFamily="34" charset="0"/>
                        </a:rPr>
                        <a:t>Decision Driver</a:t>
                      </a:r>
                      <a:endParaRPr lang="en-US" sz="1800" b="1" dirty="0">
                        <a:latin typeface="Century Gothic" pitchFamily="34" charset="0"/>
                      </a:endParaRPr>
                    </a:p>
                  </a:txBody>
                  <a:tcPr marL="84023" marR="84023" marT="42015" marB="42015" anchor="ctr"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entury Gothic" pitchFamily="34" charset="0"/>
                        </a:rPr>
                        <a:t>Metrics</a:t>
                      </a:r>
                      <a:endParaRPr lang="en-US" sz="1800" b="1" dirty="0">
                        <a:latin typeface="Century Gothic" pitchFamily="34" charset="0"/>
                      </a:endParaRPr>
                    </a:p>
                  </a:txBody>
                  <a:tcPr marL="84023" marR="84023" marT="42015" marB="42015" anchor="ctr">
                    <a:solidFill>
                      <a:srgbClr val="0096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latin typeface="Century Gothic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entury Gothic" pitchFamily="34" charset="0"/>
                        </a:rPr>
                        <a:t>Evaluation</a:t>
                      </a:r>
                    </a:p>
                    <a:p>
                      <a:pPr algn="ctr"/>
                      <a:endParaRPr lang="en-US" sz="1800" b="1" dirty="0">
                        <a:latin typeface="Century Gothic" pitchFamily="34" charset="0"/>
                      </a:endParaRPr>
                    </a:p>
                  </a:txBody>
                  <a:tcPr marL="84023" marR="84023" marT="42015" marB="42015" anchor="ctr">
                    <a:solidFill>
                      <a:srgbClr val="0096D7"/>
                    </a:solidFill>
                  </a:tcPr>
                </a:tc>
              </a:tr>
              <a:tr h="60199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itchFamily="34" charset="0"/>
                        </a:rPr>
                        <a:t>Land</a:t>
                      </a: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Wetland</a:t>
                      </a:r>
                      <a:r>
                        <a:rPr lang="en-US" sz="1600" baseline="0" dirty="0" smtClean="0">
                          <a:latin typeface="Century Gothic" pitchFamily="34" charset="0"/>
                        </a:rPr>
                        <a:t> Acres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Land built</a:t>
                      </a:r>
                      <a:r>
                        <a:rPr lang="en-US" sz="1600" baseline="0" dirty="0" smtClean="0">
                          <a:latin typeface="Century Gothic" pitchFamily="34" charset="0"/>
                        </a:rPr>
                        <a:t> and/or maintained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/>
                    </a:solidFill>
                  </a:tcPr>
                </a:tc>
              </a:tr>
              <a:tr h="8587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itchFamily="34" charset="0"/>
                        </a:rPr>
                        <a:t>River</a:t>
                      </a: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entury Gothic" pitchFamily="34" charset="0"/>
                        </a:rPr>
                        <a:t>Water levels, velocity, sediment transport</a:t>
                      </a:r>
                    </a:p>
                  </a:txBody>
                  <a:tcPr marL="84023" marR="84023" marT="42015" marB="420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Flood protection, navigation, freshwater supply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587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itchFamily="34" charset="0"/>
                        </a:rPr>
                        <a:t>Communities</a:t>
                      </a: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Flood</a:t>
                      </a:r>
                      <a:r>
                        <a:rPr lang="en-US" sz="1600" baseline="0" dirty="0" smtClean="0">
                          <a:latin typeface="Century Gothic" pitchFamily="34" charset="0"/>
                        </a:rPr>
                        <a:t> risk reduction, jobs, economic trends by sector, ecosystem services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Vulnerability, cohesion, resilience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/>
                    </a:solidFill>
                  </a:tcPr>
                </a:tc>
              </a:tr>
              <a:tr h="70224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itchFamily="34" charset="0"/>
                        </a:rPr>
                        <a:t>Habitat</a:t>
                      </a: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Salinity, vegetation, and water</a:t>
                      </a:r>
                      <a:r>
                        <a:rPr lang="en-US" sz="1600" baseline="0" dirty="0" smtClean="0">
                          <a:latin typeface="Century Gothic" pitchFamily="34" charset="0"/>
                        </a:rPr>
                        <a:t> quality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Quality and diversity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224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itchFamily="34" charset="0"/>
                        </a:rPr>
                        <a:t>Fish</a:t>
                      </a: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Biomass</a:t>
                      </a:r>
                      <a:r>
                        <a:rPr lang="en-US" sz="1600" baseline="0" dirty="0" smtClean="0">
                          <a:latin typeface="Century Gothic" pitchFamily="34" charset="0"/>
                        </a:rPr>
                        <a:t> by species and location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Abundance</a:t>
                      </a:r>
                      <a:r>
                        <a:rPr lang="en-US" sz="1600" baseline="0" dirty="0" smtClean="0">
                          <a:latin typeface="Century Gothic" pitchFamily="34" charset="0"/>
                        </a:rPr>
                        <a:t> and distribution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/>
                    </a:solidFill>
                  </a:tcPr>
                </a:tc>
              </a:tr>
              <a:tr h="8587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itchFamily="34" charset="0"/>
                        </a:rPr>
                        <a:t>Other Factors</a:t>
                      </a: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entury Gothic" pitchFamily="34" charset="0"/>
                        </a:rPr>
                        <a:t>--</a:t>
                      </a:r>
                    </a:p>
                  </a:txBody>
                  <a:tcPr marL="84023" marR="84023" marT="42015" marB="420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entury Gothic" pitchFamily="34" charset="0"/>
                        </a:rPr>
                        <a:t>Cost,</a:t>
                      </a:r>
                      <a:r>
                        <a:rPr lang="en-US" sz="1600" baseline="0" dirty="0" smtClean="0">
                          <a:latin typeface="Century Gothic" pitchFamily="34" charset="0"/>
                        </a:rPr>
                        <a:t> funding availability, short term vs. long term effects, public acceptance</a:t>
                      </a:r>
                      <a:endParaRPr lang="en-US" sz="1600" dirty="0" smtClean="0">
                        <a:latin typeface="Century Gothic" pitchFamily="34" charset="0"/>
                      </a:endParaRPr>
                    </a:p>
                  </a:txBody>
                  <a:tcPr marL="84023" marR="84023" marT="42015" marB="4201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845" y="6012873"/>
            <a:ext cx="8638309" cy="8382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latin typeface="Century Gothic" pitchFamily="34" charset="0"/>
              </a:rPr>
              <a:t>Mississippi River Sediment Diversions</a:t>
            </a:r>
            <a:endParaRPr lang="en-US" sz="33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latin typeface="Century Gothic" pitchFamily="34" charset="0"/>
              </a:rPr>
              <a:t>Model Hydrographs</a:t>
            </a:r>
            <a:endParaRPr lang="en-US" sz="3300" dirty="0">
              <a:latin typeface="Century Gothic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48"/>
          <a:stretch/>
        </p:blipFill>
        <p:spPr bwMode="auto">
          <a:xfrm>
            <a:off x="533400" y="1828800"/>
            <a:ext cx="8046720" cy="42839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534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100" dirty="0" smtClean="0">
                <a:latin typeface="Century Gothic" pitchFamily="34" charset="0"/>
              </a:rPr>
              <a:t>Sediment </a:t>
            </a:r>
            <a:r>
              <a:rPr lang="en-US" sz="4100" dirty="0">
                <a:latin typeface="Century Gothic" pitchFamily="34" charset="0"/>
              </a:rPr>
              <a:t>in the </a:t>
            </a:r>
            <a:r>
              <a:rPr lang="en-US" sz="4100" dirty="0" smtClean="0">
                <a:latin typeface="Century Gothic" pitchFamily="34" charset="0"/>
              </a:rPr>
              <a:t>River</a:t>
            </a:r>
          </a:p>
          <a:p>
            <a:pPr algn="l"/>
            <a:r>
              <a:rPr lang="en-US" sz="3100" i="1" dirty="0" smtClean="0">
                <a:latin typeface="Century Gothic" pitchFamily="34" charset="0"/>
              </a:rPr>
              <a:t>MS River Hydrodynamic and Delta Management Study</a:t>
            </a:r>
            <a:endParaRPr lang="en-US" sz="3100" i="1" dirty="0"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4200" y="1600200"/>
            <a:ext cx="20574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entury Gothic" pitchFamily="34" charset="0"/>
              </a:rPr>
              <a:t>Data collection by the state and Corps for the MRHDM study has informed sediment loads used in modeling efforts since the 2012 Master Plan</a:t>
            </a:r>
          </a:p>
          <a:p>
            <a:endParaRPr lang="en-US" dirty="0"/>
          </a:p>
        </p:txBody>
      </p:sp>
      <p:pic>
        <p:nvPicPr>
          <p:cNvPr id="1026" name="Picture 2" descr="C:\Users\elizabethja\Desktop\Hydro data collect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7"/>
          <a:stretch/>
        </p:blipFill>
        <p:spPr bwMode="auto">
          <a:xfrm>
            <a:off x="424927" y="1447800"/>
            <a:ext cx="6352309" cy="447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9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7"/>
          <a:stretch/>
        </p:blipFill>
        <p:spPr>
          <a:xfrm>
            <a:off x="0" y="0"/>
            <a:ext cx="9144000" cy="670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1122</Words>
  <Application>Microsoft Office PowerPoint</Application>
  <PresentationFormat>On-screen Show (4:3)</PresentationFormat>
  <Paragraphs>230</Paragraphs>
  <Slides>33</Slides>
  <Notes>21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Office Theme</vt:lpstr>
      <vt:lpstr>1_Office Theme</vt:lpstr>
      <vt:lpstr>2_Office Theme</vt:lpstr>
      <vt:lpstr>7_Office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Key Considerations</vt:lpstr>
      <vt:lpstr>Mississippi River Sediment Diversions</vt:lpstr>
      <vt:lpstr>Model Hydrographs</vt:lpstr>
      <vt:lpstr>PowerPoint Presentation</vt:lpstr>
      <vt:lpstr>PowerPoint Presentation</vt:lpstr>
      <vt:lpstr>PowerPoint Presentation</vt:lpstr>
      <vt:lpstr>PowerPoint Presentation</vt:lpstr>
      <vt:lpstr>Net Acres Built or Sustained  At Year 50</vt:lpstr>
      <vt:lpstr>PowerPoint Presentation</vt:lpstr>
      <vt:lpstr>PowerPoint Presentation</vt:lpstr>
      <vt:lpstr>PowerPoint Presentation</vt:lpstr>
      <vt:lpstr>River Effects  Mid Barataria</vt:lpstr>
      <vt:lpstr>River Effects Mid Breton</vt:lpstr>
      <vt:lpstr>PowerPoint Presentation</vt:lpstr>
      <vt:lpstr>Water Level Near Lafitte, Year 50</vt:lpstr>
      <vt:lpstr>PowerPoint Presentation</vt:lpstr>
      <vt:lpstr>Water Level Near Delacroix, Year 50</vt:lpstr>
      <vt:lpstr>Water Level Mid Breton Outfall Area, Year 50</vt:lpstr>
      <vt:lpstr>Salinity – Year 50 </vt:lpstr>
      <vt:lpstr>Salinity – Active (Spring)</vt:lpstr>
      <vt:lpstr>Salinity – Inactive (Fall)</vt:lpstr>
      <vt:lpstr>PowerPoint Presentation</vt:lpstr>
      <vt:lpstr>Fisheries Change from Initial Conditions (EwE)</vt:lpstr>
      <vt:lpstr>Fisheries Change from Initial Conditions (CASM)</vt:lpstr>
      <vt:lpstr>PowerPoint Presentation</vt:lpstr>
      <vt:lpstr>Fisher Parish Harvest  4 Diversions – Change from Initial Conditions (Year 50)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Jarrell</dc:creator>
  <cp:lastModifiedBy>Stephanie Aymond</cp:lastModifiedBy>
  <cp:revision>93</cp:revision>
  <cp:lastPrinted>2015-10-21T13:08:19Z</cp:lastPrinted>
  <dcterms:created xsi:type="dcterms:W3CDTF">2015-10-14T22:06:00Z</dcterms:created>
  <dcterms:modified xsi:type="dcterms:W3CDTF">2015-10-21T13:09:21Z</dcterms:modified>
</cp:coreProperties>
</file>